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1"/>
  </p:notesMasterIdLst>
  <p:sldIdLst>
    <p:sldId id="298" r:id="rId2"/>
    <p:sldId id="313" r:id="rId3"/>
    <p:sldId id="316" r:id="rId4"/>
    <p:sldId id="318" r:id="rId5"/>
    <p:sldId id="301" r:id="rId6"/>
    <p:sldId id="299" r:id="rId7"/>
    <p:sldId id="317" r:id="rId8"/>
    <p:sldId id="314" r:id="rId9"/>
    <p:sldId id="312" r:id="rId10"/>
    <p:sldId id="315" r:id="rId11"/>
    <p:sldId id="302" r:id="rId12"/>
    <p:sldId id="303" r:id="rId13"/>
    <p:sldId id="320" r:id="rId14"/>
    <p:sldId id="319" r:id="rId15"/>
    <p:sldId id="304" r:id="rId16"/>
    <p:sldId id="323" r:id="rId17"/>
    <p:sldId id="325" r:id="rId18"/>
    <p:sldId id="321" r:id="rId19"/>
    <p:sldId id="324" r:id="rId20"/>
    <p:sldId id="326" r:id="rId21"/>
    <p:sldId id="327" r:id="rId22"/>
    <p:sldId id="328" r:id="rId23"/>
    <p:sldId id="306" r:id="rId24"/>
    <p:sldId id="330" r:id="rId25"/>
    <p:sldId id="331" r:id="rId26"/>
    <p:sldId id="332" r:id="rId27"/>
    <p:sldId id="307" r:id="rId28"/>
    <p:sldId id="335" r:id="rId29"/>
    <p:sldId id="336" r:id="rId30"/>
    <p:sldId id="337" r:id="rId31"/>
    <p:sldId id="338" r:id="rId32"/>
    <p:sldId id="333" r:id="rId33"/>
    <p:sldId id="334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DEA400"/>
    <a:srgbClr val="926F00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98" d="100"/>
          <a:sy n="98" d="100"/>
        </p:scale>
        <p:origin x="18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8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xtjournal.com/jbieler/adding-static-type-checking-to-julia-in-100-lines-of-code/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utwarm/MLStyle.jl/blob/master/acknowledgements.txt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33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711081"/>
          </a:xfrm>
        </p:spPr>
        <p:txBody>
          <a:bodyPr/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24744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Providing Functional </a:t>
            </a:r>
            <a:r>
              <a:rPr lang="en-US" altLang="zh-CN" sz="1800" dirty="0" smtClean="0">
                <a:solidFill>
                  <a:schemeClr val="accent4">
                    <a:lumMod val="50000"/>
                  </a:schemeClr>
                </a:solidFill>
              </a:rPr>
              <a:t>Programming Infrastructures</a:t>
            </a:r>
            <a:endParaRPr lang="zh-CN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628800"/>
            <a:ext cx="8064896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 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better.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gain better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Maintenance: writing maintainable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Readability: writing readable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Efficiency:  writing faster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Extensibility: writing extensible code faster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9712" y="24271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6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556792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Greatly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simplify processing complex conditional logics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Fast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3648" y="476672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use </a:t>
            </a:r>
            <a:r>
              <a:rPr lang="en-US" altLang="zh-CN" sz="5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196752"/>
            <a:ext cx="80648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Well,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MLStyle.jl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is fast, extensible and makes logics simpler?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talk about why pattern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itself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good, because we’ll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dip into this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later with examples.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So, how to design and implement the pattern matching that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efficient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?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11967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7" y="0"/>
            <a:ext cx="80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73" y="-99392"/>
            <a:ext cx="9324528" cy="80047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43" y="40466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CC0066"/>
                </a:solidFill>
                <a:latin typeface="Eras Medium ITC" panose="020B0602030504020804" pitchFamily="34" charset="0"/>
                <a:ea typeface="+mj-ea"/>
                <a:cs typeface="+mj-cs"/>
              </a:rPr>
              <a:t>Case</a:t>
            </a: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study</a:t>
            </a:r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algn="ctr"/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2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圆角矩形 108"/>
          <p:cNvSpPr/>
          <p:nvPr/>
        </p:nvSpPr>
        <p:spPr>
          <a:xfrm>
            <a:off x="4811800" y="4303766"/>
            <a:ext cx="3547799" cy="2444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3"/>
          <p:cNvCxnSpPr>
            <a:stCxn id="46" idx="3"/>
            <a:endCxn id="32" idx="0"/>
          </p:cNvCxnSpPr>
          <p:nvPr/>
        </p:nvCxnSpPr>
        <p:spPr>
          <a:xfrm>
            <a:off x="4808799" y="1636636"/>
            <a:ext cx="3017707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46" idx="1"/>
            <a:endCxn id="48" idx="0"/>
          </p:cNvCxnSpPr>
          <p:nvPr/>
        </p:nvCxnSpPr>
        <p:spPr>
          <a:xfrm rot="10800000" flipV="1">
            <a:off x="1848619" y="1636636"/>
            <a:ext cx="1736045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Terminator 40"/>
          <p:cNvSpPr/>
          <p:nvPr/>
        </p:nvSpPr>
        <p:spPr>
          <a:xfrm>
            <a:off x="7106426" y="2012320"/>
            <a:ext cx="1440160" cy="393099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Whatever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45" name="Straight Arrow Connector 13"/>
          <p:cNvCxnSpPr>
            <a:stCxn id="46" idx="2"/>
            <a:endCxn id="49" idx="0"/>
          </p:cNvCxnSpPr>
          <p:nvPr/>
        </p:nvCxnSpPr>
        <p:spPr>
          <a:xfrm rot="16200000" flipH="1">
            <a:off x="4182428" y="1931133"/>
            <a:ext cx="538117" cy="509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/>
          <p:cNvSpPr/>
          <p:nvPr/>
        </p:nvSpPr>
        <p:spPr>
          <a:xfrm>
            <a:off x="1003147" y="561595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6" name="Flowchart: Process 37"/>
          <p:cNvSpPr/>
          <p:nvPr/>
        </p:nvSpPr>
        <p:spPr>
          <a:xfrm>
            <a:off x="3584663" y="1356441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var</a:t>
            </a:r>
            <a:r>
              <a:rPr lang="en-US" sz="1800" dirty="0"/>
              <a:t> :</a:t>
            </a:r>
            <a:r>
              <a:rPr lang="en-US" sz="1800" dirty="0" smtClean="0"/>
              <a:t> 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9" name="Flowchart: Process 37"/>
          <p:cNvSpPr/>
          <p:nvPr/>
        </p:nvSpPr>
        <p:spPr>
          <a:xfrm>
            <a:off x="4094174" y="2454948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X : Vector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1123081" y="444319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2587125" y="523530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7" name="Flowchart: Terminator 40"/>
          <p:cNvSpPr/>
          <p:nvPr/>
        </p:nvSpPr>
        <p:spPr>
          <a:xfrm>
            <a:off x="5029067" y="561429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X[1] 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hd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8" name="Flowchart: Terminator 40"/>
          <p:cNvSpPr/>
          <p:nvPr/>
        </p:nvSpPr>
        <p:spPr>
          <a:xfrm>
            <a:off x="4706242" y="3341512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dk1"/>
                </a:solidFill>
              </a:rPr>
              <a:t>X : length &gt;= 1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9" name="Flowchart: Terminator 40"/>
          <p:cNvSpPr/>
          <p:nvPr/>
        </p:nvSpPr>
        <p:spPr>
          <a:xfrm>
            <a:off x="6380889" y="4773419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view(X,2:end):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tl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"/>
          <p:cNvCxnSpPr>
            <a:stCxn id="49" idx="2"/>
            <a:endCxn id="68" idx="0"/>
          </p:cNvCxnSpPr>
          <p:nvPr/>
        </p:nvCxnSpPr>
        <p:spPr>
          <a:xfrm rot="16200000" flipH="1">
            <a:off x="4905923" y="2815656"/>
            <a:ext cx="326174" cy="7255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267744" y="250879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C0066"/>
                </a:solidFill>
              </a:rPr>
              <a:t>Decision Tree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117" name="Straight Arrow Connector 13"/>
          <p:cNvCxnSpPr>
            <a:stCxn id="68" idx="2"/>
            <a:endCxn id="109" idx="0"/>
          </p:cNvCxnSpPr>
          <p:nvPr/>
        </p:nvCxnSpPr>
        <p:spPr>
          <a:xfrm rot="16200000" flipH="1">
            <a:off x="5845652" y="3563718"/>
            <a:ext cx="326174" cy="1153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6700408" y="5614291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09" y="1166003"/>
            <a:ext cx="4417959" cy="4890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Terminator 40"/>
          <p:cNvSpPr/>
          <p:nvPr/>
        </p:nvSpPr>
        <p:spPr>
          <a:xfrm>
            <a:off x="1086480" y="4320137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2537553" y="529818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1038204" y="545882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8" idx="3"/>
          </p:cNvCxnSpPr>
          <p:nvPr/>
        </p:nvCxnSpPr>
        <p:spPr>
          <a:xfrm>
            <a:off x="2792740" y="2391097"/>
            <a:ext cx="3193182" cy="803958"/>
          </a:xfrm>
          <a:prstGeom prst="straightConnector1">
            <a:avLst/>
          </a:prstGeom>
          <a:ln w="63500">
            <a:solidFill>
              <a:srgbClr val="FF0000">
                <a:alpha val="4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6" idx="3"/>
          </p:cNvCxnSpPr>
          <p:nvPr/>
        </p:nvCxnSpPr>
        <p:spPr>
          <a:xfrm flipV="1">
            <a:off x="2489277" y="3611334"/>
            <a:ext cx="3496645" cy="2165526"/>
          </a:xfrm>
          <a:prstGeom prst="straightConnector1">
            <a:avLst/>
          </a:prstGeom>
          <a:ln w="63500">
            <a:solidFill>
              <a:schemeClr val="accent6">
                <a:lumMod val="75000"/>
                <a:alpha val="50000"/>
              </a:scheme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1" idx="3"/>
          </p:cNvCxnSpPr>
          <p:nvPr/>
        </p:nvCxnSpPr>
        <p:spPr>
          <a:xfrm flipV="1">
            <a:off x="2537553" y="3401973"/>
            <a:ext cx="2898543" cy="12362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267744" y="14291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4800" dirty="0">
                <a:solidFill>
                  <a:srgbClr val="CC0066"/>
                </a:solidFill>
              </a:rPr>
              <a:t>a</a:t>
            </a:r>
            <a:r>
              <a:rPr lang="en-US" altLang="zh-CN" sz="4800" dirty="0" smtClean="0">
                <a:solidFill>
                  <a:srgbClr val="CC0066"/>
                </a:solidFill>
              </a:rPr>
              <a:t>s Function</a:t>
            </a:r>
            <a:endParaRPr lang="zh-CN" altLang="en-US" sz="4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640" y="278092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CC0066"/>
                </a:solidFill>
              </a:rPr>
              <a:t>pattern(target</a:t>
            </a:r>
            <a:r>
              <a:rPr lang="en-US" altLang="zh-CN" sz="2800" b="1" i="1" dirty="0" smtClean="0">
                <a:solidFill>
                  <a:srgbClr val="CC0066"/>
                </a:solidFill>
              </a:rPr>
              <a:t>, remainder) </a:t>
            </a:r>
            <a:r>
              <a:rPr lang="en-US" altLang="zh-CN" sz="2800" b="1" i="1" dirty="0">
                <a:solidFill>
                  <a:srgbClr val="CC0066"/>
                </a:solidFill>
              </a:rPr>
              <a:t>= </a:t>
            </a:r>
            <a:r>
              <a:rPr lang="en-US" altLang="zh-CN" sz="2800" b="1" i="1" dirty="0" err="1">
                <a:solidFill>
                  <a:srgbClr val="CC0066"/>
                </a:solidFill>
              </a:rPr>
              <a:t>generated_code</a:t>
            </a:r>
            <a:endParaRPr lang="en-US" altLang="zh-CN" sz="2800" b="1" i="1" dirty="0">
              <a:solidFill>
                <a:srgbClr val="CC006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as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98848"/>
            <a:ext cx="4176464" cy="57129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42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7704856" cy="61144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692696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Who am I?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I’m a student recommended by my idol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 to study in University of Tsukuba, Japan. Currently as a </a:t>
            </a:r>
            <a:r>
              <a:rPr lang="en-US" altLang="zh-CN" dirty="0" err="1" smtClean="0"/>
              <a:t>kenkyusei</a:t>
            </a:r>
            <a:r>
              <a:rPr lang="en-US" altLang="zh-CN" dirty="0" smtClean="0"/>
              <a:t>, instead of a regular master student, for the admission is in next April.</a:t>
            </a:r>
          </a:p>
          <a:p>
            <a:endParaRPr lang="en-US" altLang="zh-CN" dirty="0"/>
          </a:p>
          <a:p>
            <a:r>
              <a:rPr lang="en-US" altLang="zh-CN" dirty="0" smtClean="0"/>
              <a:t>Major: Metaprogramming(according to Oleg’s recommendation letter), Programming Languages, Functional Programming, etc.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Supervisors: Prof. </a:t>
            </a:r>
            <a:r>
              <a:rPr lang="en-US" altLang="zh-CN" dirty="0" err="1" smtClean="0"/>
              <a:t>Yukiyoshi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Kameyama</a:t>
            </a:r>
            <a:r>
              <a:rPr lang="en-US" altLang="zh-CN" dirty="0" smtClean="0"/>
              <a:t> and Prof. Oleg </a:t>
            </a:r>
            <a:r>
              <a:rPr lang="en-US" altLang="zh-CN" dirty="0" err="1" smtClean="0"/>
              <a:t>Kiselyov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Thanks to them for the appreciations and helps from them about my application. Thus I can spend more time on working with my favorite fields.</a:t>
            </a:r>
          </a:p>
        </p:txBody>
      </p:sp>
    </p:spTree>
    <p:extLst>
      <p:ext uri="{BB962C8B-B14F-4D97-AF65-F5344CB8AC3E}">
        <p14:creationId xmlns:p14="http://schemas.microsoft.com/office/powerpoint/2010/main" val="11768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120775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02389"/>
            <a:ext cx="6336704" cy="535561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27584" y="104410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C0066"/>
                </a:solidFill>
              </a:rPr>
              <a:t>Constructor patterns/</a:t>
            </a:r>
            <a:r>
              <a:rPr lang="en-US" altLang="zh-CN" sz="2800" dirty="0" err="1" smtClean="0">
                <a:solidFill>
                  <a:srgbClr val="CC0066"/>
                </a:solidFill>
              </a:rPr>
              <a:t>recognisers</a:t>
            </a:r>
            <a:r>
              <a:rPr lang="en-US" altLang="zh-CN" sz="2800" dirty="0" smtClean="0">
                <a:solidFill>
                  <a:srgbClr val="CC0066"/>
                </a:solidFill>
              </a:rPr>
              <a:t>, e.g., tuple pattern</a:t>
            </a:r>
          </a:p>
        </p:txBody>
      </p:sp>
    </p:spTree>
    <p:extLst>
      <p:ext uri="{BB962C8B-B14F-4D97-AF65-F5344CB8AC3E}">
        <p14:creationId xmlns:p14="http://schemas.microsoft.com/office/powerpoint/2010/main" val="20890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Pattern Matching Syntax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6158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文本框 2"/>
          <p:cNvSpPr txBox="1"/>
          <p:nvPr/>
        </p:nvSpPr>
        <p:spPr>
          <a:xfrm>
            <a:off x="683568" y="134076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 terms of semantics,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2555776" y="11663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Extensible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12" y="1039962"/>
            <a:ext cx="472481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" y="0"/>
            <a:ext cx="9061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" y="981688"/>
            <a:ext cx="4508516" cy="5032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64" y="978601"/>
            <a:ext cx="4448064" cy="5032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552" y="7737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80728"/>
            <a:ext cx="8064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CC0066"/>
                </a:solidFill>
              </a:rPr>
              <a:t>The use of the singleton </a:t>
            </a:r>
            <a:r>
              <a:rPr lang="en-US" altLang="zh-CN" sz="3200" b="1" i="1" dirty="0">
                <a:solidFill>
                  <a:srgbClr val="CC0066"/>
                </a:solidFill>
              </a:rPr>
              <a:t>f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does hurt the performance in some cases. </a:t>
            </a:r>
            <a:r>
              <a:rPr lang="en-US" altLang="zh-CN" sz="3200" i="1" dirty="0" err="1" smtClean="0">
                <a:solidFill>
                  <a:srgbClr val="CC0066"/>
                </a:solidFill>
              </a:rPr>
              <a:t>Match.jl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uses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instead of a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failed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, thus despite of extensibility it’s still weaker(no exhaustive matching) but can be faster in a contrived case:</a:t>
            </a:r>
          </a:p>
          <a:p>
            <a:endParaRPr lang="en-US" altLang="zh-CN" sz="3200" i="1" dirty="0" smtClean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e.g., when dispatching is not static/cannot get specialized in compiling time.</a:t>
            </a:r>
          </a:p>
          <a:p>
            <a:endParaRPr lang="en-US" altLang="zh-CN" sz="3200" i="1" dirty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P.S: Julia optimizes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particularly.</a:t>
            </a:r>
          </a:p>
        </p:txBody>
      </p:sp>
    </p:spTree>
    <p:extLst>
      <p:ext uri="{BB962C8B-B14F-4D97-AF65-F5344CB8AC3E}">
        <p14:creationId xmlns:p14="http://schemas.microsoft.com/office/powerpoint/2010/main" val="1654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70080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Frequent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and compatible updates for incoming features  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fit the real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world demands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Fast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issue solving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3. I’m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doing research in the concerned fields and I have rich skills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on    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concerned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topics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4. Planning to make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MLStyle.jl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as a dev-only dependency via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our bootstrap mechanism.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36712"/>
            <a:ext cx="801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Additional Reasons for using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8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5726" y="332656"/>
            <a:ext cx="3082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913616"/>
            <a:ext cx="885698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Debugger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Parsing, parsing expression generator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DSL/full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featured programming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languages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Py2JL.jl/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Transpilers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Extending literal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syntaxes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Query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eDSL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extension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Static type checking for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(special thanks to Jonathan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Bieler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!)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9" y="1124744"/>
            <a:ext cx="6913225" cy="54861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17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2736"/>
            <a:ext cx="4336696" cy="55892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669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332656"/>
            <a:ext cx="86409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1. What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is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2. Why I made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3. Why use </a:t>
            </a:r>
            <a:r>
              <a:rPr lang="en-US" altLang="zh-CN" sz="3600" b="1" dirty="0" err="1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1. Efficiency,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2. Extensibility, and how can?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3. Additional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</a:rPr>
              <a:t>reasons…</a:t>
            </a:r>
            <a:endParaRPr lang="en-US" altLang="zh-CN" sz="3600" b="1" dirty="0" smtClean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5">
                    <a:lumMod val="75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4. Examples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27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71423"/>
            <a:ext cx="7621476" cy="58529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584369" cy="559231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410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188640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4208802" cy="53518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矩形 4"/>
          <p:cNvSpPr/>
          <p:nvPr/>
        </p:nvSpPr>
        <p:spPr>
          <a:xfrm>
            <a:off x="4820362" y="16288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Syntaxes  -&gt; Parser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Combinators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20437" y="1498962"/>
            <a:ext cx="1124026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RBNF.jl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57510"/>
            <a:ext cx="9144000" cy="61219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1403648" y="24184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3928" y="206084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Syntax-driven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10460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1312" y="476672"/>
            <a:ext cx="47852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DSL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222"/>
            <a:ext cx="3096344" cy="6852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3511" y="1916832"/>
            <a:ext cx="48245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Parser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from Example-Parsing section.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Custom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precedences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and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associativities</a:t>
            </a: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Let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bindings, let-rec bindings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Big thanks to </a:t>
            </a:r>
            <a:r>
              <a:rPr lang="en-US" altLang="zh-CN" sz="1800" b="1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Mason </a:t>
            </a:r>
            <a:r>
              <a:rPr lang="en-US" altLang="zh-CN" sz="1800" b="1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Protter</a:t>
            </a:r>
            <a:r>
              <a:rPr lang="en-US" altLang="zh-CN" sz="1800" b="1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for his </a:t>
            </a:r>
            <a:r>
              <a:rPr lang="en-US" altLang="zh-CN" sz="1800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ReplMaker.jl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which I took advantage to make the </a:t>
            </a:r>
            <a:r>
              <a:rPr lang="en-US" altLang="zh-CN" sz="1800" b="1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jml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mode.</a:t>
            </a:r>
          </a:p>
        </p:txBody>
      </p:sp>
      <p:sp>
        <p:nvSpPr>
          <p:cNvPr id="7" name="矩形 6"/>
          <p:cNvSpPr/>
          <p:nvPr/>
        </p:nvSpPr>
        <p:spPr>
          <a:xfrm>
            <a:off x="1975557" y="182136"/>
            <a:ext cx="94128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err="1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JML.jl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4430" y="404664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3" y="1357350"/>
            <a:ext cx="3742858" cy="524000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5004048" y="1700808"/>
            <a:ext cx="396044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 custom pattern </a:t>
            </a:r>
            <a:r>
              <a:rPr lang="en-US" altLang="zh-CN" b="1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Record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providing a more handy way to match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Dict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{Symbol, T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8984" y="236157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67412"/>
            <a:ext cx="3816424" cy="531480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19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116632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244408" cy="52700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2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7" y="1142513"/>
            <a:ext cx="5474899" cy="55433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矩形 3"/>
          <p:cNvSpPr/>
          <p:nvPr/>
        </p:nvSpPr>
        <p:spPr>
          <a:xfrm>
            <a:off x="4067944" y="1772816"/>
            <a:ext cx="2348720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JSONObjectLiteral.jl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2776"/>
            <a:ext cx="7495718" cy="42677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139136"/>
            <a:ext cx="2968487" cy="51571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69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971823"/>
            <a:ext cx="652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What is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2348880"/>
            <a:ext cx="7049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 denotes “Meta Language” here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0595"/>
            <a:ext cx="5616624" cy="540363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577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7" y="1340768"/>
            <a:ext cx="6310492" cy="52138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89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6875" y="404664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10" y="1340768"/>
            <a:ext cx="5779350" cy="516732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647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3003"/>
            <a:ext cx="6803804" cy="553963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51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47736" cy="459595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540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7164288" cy="460659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515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7128"/>
            <a:ext cx="7658543" cy="518457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762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1640" y="243225"/>
            <a:ext cx="60949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Static Type Checking</a:t>
            </a:r>
          </a:p>
          <a:p>
            <a:pPr algn="ctr"/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(By Jonathan </a:t>
            </a:r>
            <a:r>
              <a:rPr lang="en-US" altLang="zh-CN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Bieler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82460" y="1514929"/>
            <a:ext cx="8048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https://nextjournal.com/jbieler/adding-static-type-checking-to-julia-in-100-lines-of-code/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8" y="2564904"/>
            <a:ext cx="5630359" cy="3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Acknowledgements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917431"/>
            <a:ext cx="8568952" cy="571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7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Chad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Scherrer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Arets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Paeglis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and Jeffrey Sarnoff, who encouraged me in the development of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; Mason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Protter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provided an amazing approach to make REPLs in Julia.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Roger Luo and </a:t>
            </a:r>
            <a:r>
              <a:rPr lang="en-US" altLang="zh-CN" sz="1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JuliaCN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gave me the chance to give a talk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creators and maintainers of Julia language, thanks for bringing us such a surprising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language as well as such an active community.</a:t>
            </a:r>
            <a:endParaRPr lang="en-US" altLang="zh-CN" sz="17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My </a:t>
            </a:r>
            <a:r>
              <a:rPr lang="en-US" altLang="zh-CN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parents, who support me in every aspect of my life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7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main contributors listed in </a:t>
            </a:r>
            <a:r>
              <a:rPr lang="en-US" altLang="zh-C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hlinkClick r:id="rId2"/>
              </a:rPr>
              <a:t>https://github.com/thautwarm/MLStyle.jl/blob/master/acknowledgements.txt</a:t>
            </a:r>
            <a:endParaRPr lang="en-US" altLang="zh-CN" sz="17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endParaRPr lang="en-US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3185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Contact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917431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Slack Julia: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aine Zhao,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discourse.juliacn.com: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discourse.julialang.org: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</a:t>
            </a:r>
            <a:r>
              <a:rPr lang="zh-CN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中文社区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QQ: 316628299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844824"/>
            <a:ext cx="874047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Briefly,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efficient pattern matching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Data types, syntax extensions, etc.</a:t>
            </a: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ASTs syntactically(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  <a:sym typeface="Wingdings" panose="05000000000000000000" pitchFamily="2" charset="2"/>
              </a:rPr>
              <a:t> accidentally but nice to have)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5536" y="332656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Functional Programming Infrastructures</a:t>
            </a:r>
            <a:endParaRPr lang="zh-CN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27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716016" cy="532697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0" y="-99392"/>
            <a:ext cx="4555208" cy="6992955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50800" dist="63500" dir="5400000" algn="ctr" rotWithShape="0">
              <a:srgbClr val="000000">
                <a:alpha val="50000"/>
              </a:srgbClr>
            </a:outerShdw>
            <a:softEdge rad="254000"/>
          </a:effectLst>
        </p:spPr>
      </p:pic>
      <p:sp>
        <p:nvSpPr>
          <p:cNvPr id="8" name="右箭头 7"/>
          <p:cNvSpPr/>
          <p:nvPr/>
        </p:nvSpPr>
        <p:spPr>
          <a:xfrm>
            <a:off x="2699792" y="2348880"/>
            <a:ext cx="2808312" cy="1152128"/>
          </a:xfrm>
          <a:prstGeom prst="rightArrow">
            <a:avLst/>
          </a:prstGeom>
          <a:gradFill>
            <a:gsLst>
              <a:gs pos="81000">
                <a:schemeClr val="accent1">
                  <a:lumMod val="7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MLStyle.jl</a:t>
            </a:r>
            <a:endParaRPr lang="zh-CN" alt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975" y="544522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For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Practice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7165" y="292077"/>
            <a:ext cx="22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Query.jl</a:t>
            </a:r>
            <a:r>
              <a:rPr lang="en-US" altLang="zh-CN" b="1" i="1" dirty="0" smtClean="0"/>
              <a:t> PR#238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20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47667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Playful as well as Practical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028" y="1556792"/>
            <a:ext cx="885698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Static type checking in 100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Various routes to LISP syntax in 50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Debugger in 200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Parser generators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Extending Julia literals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Transpilers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…(check the repo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-Playground)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P.S: I believe It’ll work well in GUIs and web dev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17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404664"/>
            <a:ext cx="84249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Why I made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?</a:t>
            </a:r>
          </a:p>
          <a:p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Motivations?</a:t>
            </a:r>
          </a:p>
        </p:txBody>
      </p:sp>
    </p:spTree>
    <p:extLst>
      <p:ext uri="{BB962C8B-B14F-4D97-AF65-F5344CB8AC3E}">
        <p14:creationId xmlns:p14="http://schemas.microsoft.com/office/powerpoint/2010/main" val="10716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166044"/>
            <a:ext cx="8064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1. Used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be addicted to pattern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2. Noticed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a valid syntax to express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3. Cannot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do this easily in Python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4.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implementation could be efficient and easy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5. Don’t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know there’s already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Match.jl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6. Possible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define my own patterns, extensible and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more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7. Get out of the pervasive limitations around programming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720" y="26064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12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973</Words>
  <Application>Microsoft Office PowerPoint</Application>
  <PresentationFormat>全屏显示(4:3)</PresentationFormat>
  <Paragraphs>197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宋体</vt:lpstr>
      <vt:lpstr>Arial</vt:lpstr>
      <vt:lpstr>Calibri</vt:lpstr>
      <vt:lpstr>Candara</vt:lpstr>
      <vt:lpstr>Consolas</vt:lpstr>
      <vt:lpstr>Eras Medium ITC</vt:lpstr>
      <vt:lpstr>Wingdings</vt:lpstr>
      <vt:lpstr>Office Theme</vt:lpstr>
      <vt:lpstr>MLStyle.jl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2014-06-18T18:35:22Z</dcterms:created>
  <dcterms:modified xsi:type="dcterms:W3CDTF">2019-08-24T06:44:20Z</dcterms:modified>
</cp:coreProperties>
</file>